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a3a728296da4153" /><Relationship Type="http://schemas.openxmlformats.org/officeDocument/2006/relationships/extended-properties" Target="/docProps/app.xml" Id="R08928cad548247fc" /><Relationship Type="http://schemas.openxmlformats.org/officeDocument/2006/relationships/officeDocument" Target="/ppt/presentation.xml" Id="R71b35743eba54a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abf5692e8405f"/>
  </p:sldMasterIdLst>
  <p:notesMasterIdLst>
    <p:notesMasterId xmlns:r="http://schemas.openxmlformats.org/officeDocument/2006/relationships" r:id="Rfedeaf6029174a36"/>
  </p:notesMasterIdLst>
  <p:sldIdLst>
    <p:sldId xmlns:r="http://schemas.openxmlformats.org/officeDocument/2006/relationships" id="256" r:id="R2163bba690fd4634"/>
    <p:sldId xmlns:r="http://schemas.openxmlformats.org/officeDocument/2006/relationships" id="257" r:id="R8752448a7c0a4e0f"/>
    <p:sldId xmlns:r="http://schemas.openxmlformats.org/officeDocument/2006/relationships" id="258" r:id="R2df5e5748be34788"/>
    <p:sldId xmlns:r="http://schemas.openxmlformats.org/officeDocument/2006/relationships" id="259" r:id="R2d07d649e75d434e"/>
    <p:sldId xmlns:r="http://schemas.openxmlformats.org/officeDocument/2006/relationships" id="260" r:id="R31db7ad9e6764f84"/>
    <p:sldId xmlns:r="http://schemas.openxmlformats.org/officeDocument/2006/relationships" id="261" r:id="R819e1a52f9c04235"/>
    <p:sldId xmlns:r="http://schemas.openxmlformats.org/officeDocument/2006/relationships" id="262" r:id="Rb01e4228372b4272"/>
    <p:sldId xmlns:r="http://schemas.openxmlformats.org/officeDocument/2006/relationships" id="263" r:id="R1026d4a334494ab4"/>
    <p:sldId xmlns:r="http://schemas.openxmlformats.org/officeDocument/2006/relationships" id="264" r:id="R885cf26209da497b"/>
    <p:sldId xmlns:r="http://schemas.openxmlformats.org/officeDocument/2006/relationships" id="265" r:id="Raaca09a88b8b428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eff03d5805b47e3" /><Relationship Type="http://schemas.openxmlformats.org/officeDocument/2006/relationships/slideMaster" Target="/ppt/slideMasters/slideMaster1.xml" Id="R6deabf5692e8405f" /><Relationship Type="http://schemas.openxmlformats.org/officeDocument/2006/relationships/notesMaster" Target="/ppt/notesMasters/notesMaster1.xml" Id="Rfedeaf6029174a36" /><Relationship Type="http://schemas.openxmlformats.org/officeDocument/2006/relationships/presProps" Target="/ppt/presProps.xml" Id="Rc819eaf0eeaa42cb" /><Relationship Type="http://schemas.openxmlformats.org/officeDocument/2006/relationships/tableStyles" Target="/ppt/tableStyles.xml" Id="R02b92a8d55754c3b" /><Relationship Type="http://schemas.openxmlformats.org/officeDocument/2006/relationships/slide" Target="/ppt/slides/slide1.xml" Id="R2163bba690fd4634" /><Relationship Type="http://schemas.openxmlformats.org/officeDocument/2006/relationships/slide" Target="/ppt/slides/slide2.xml" Id="R8752448a7c0a4e0f" /><Relationship Type="http://schemas.openxmlformats.org/officeDocument/2006/relationships/slide" Target="/ppt/slides/slide3.xml" Id="R2df5e5748be34788" /><Relationship Type="http://schemas.openxmlformats.org/officeDocument/2006/relationships/slide" Target="/ppt/slides/slide4.xml" Id="R2d07d649e75d434e" /><Relationship Type="http://schemas.openxmlformats.org/officeDocument/2006/relationships/slide" Target="/ppt/slides/slide5.xml" Id="R31db7ad9e6764f84" /><Relationship Type="http://schemas.openxmlformats.org/officeDocument/2006/relationships/slide" Target="/ppt/slides/slide6.xml" Id="R819e1a52f9c04235" /><Relationship Type="http://schemas.openxmlformats.org/officeDocument/2006/relationships/slide" Target="/ppt/slides/slide7.xml" Id="Rb01e4228372b4272" /><Relationship Type="http://schemas.openxmlformats.org/officeDocument/2006/relationships/slide" Target="/ppt/slides/slide8.xml" Id="R1026d4a334494ab4" /><Relationship Type="http://schemas.openxmlformats.org/officeDocument/2006/relationships/slide" Target="/ppt/slides/slide9.xml" Id="R885cf26209da497b" /><Relationship Type="http://schemas.openxmlformats.org/officeDocument/2006/relationships/slide" Target="/ppt/slides/slide10.xml" Id="Raaca09a88b8b428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d46e06449fb4cd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d691ddccf964b04" /><Relationship Type="http://schemas.openxmlformats.org/officeDocument/2006/relationships/notesMaster" Target="/ppt/notesMasters/notesMaster1.xml" Id="R21e7e2b02e96461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fd1ded9a2eb4ae3" /><Relationship Type="http://schemas.openxmlformats.org/officeDocument/2006/relationships/notesMaster" Target="/ppt/notesMasters/notesMaster1.xml" Id="Rf92bc4740417435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3bbc45d189f40d0" /><Relationship Type="http://schemas.openxmlformats.org/officeDocument/2006/relationships/notesMaster" Target="/ppt/notesMasters/notesMaster1.xml" Id="R69f30aa557044f6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8a2f6c056b24ca2" /><Relationship Type="http://schemas.openxmlformats.org/officeDocument/2006/relationships/notesMaster" Target="/ppt/notesMasters/notesMaster1.xml" Id="R36a0b3bbb7db4b9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2bc252dc76c4bb6" /><Relationship Type="http://schemas.openxmlformats.org/officeDocument/2006/relationships/notesMaster" Target="/ppt/notesMasters/notesMaster1.xml" Id="R81f1d22cf6d1473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74b0d6c559a49ff" /><Relationship Type="http://schemas.openxmlformats.org/officeDocument/2006/relationships/notesMaster" Target="/ppt/notesMasters/notesMaster1.xml" Id="R4d53db5d227e4f6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014356b553f4a5e" /><Relationship Type="http://schemas.openxmlformats.org/officeDocument/2006/relationships/notesMaster" Target="/ppt/notesMasters/notesMaster1.xml" Id="Rb555594f82964b2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3f125da1035495b" /><Relationship Type="http://schemas.openxmlformats.org/officeDocument/2006/relationships/notesMaster" Target="/ppt/notesMasters/notesMaster1.xml" Id="Rb851d51697684f7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b80ebe4a988411b" /><Relationship Type="http://schemas.openxmlformats.org/officeDocument/2006/relationships/notesMaster" Target="/ppt/notesMasters/notesMaster1.xml" Id="Rda1ea5a8235b4c1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70a2fa6d7df4d8e" /><Relationship Type="http://schemas.openxmlformats.org/officeDocument/2006/relationships/notesMaster" Target="/ppt/notesMasters/notesMaster1.xml" Id="R3fe54d5ecbb64b9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32c465d864fb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968647bbbf548bb" /><Relationship Type="http://schemas.openxmlformats.org/officeDocument/2006/relationships/slideLayout" Target="/ppt/slideLayouts/slideLayout1.xml" Id="Rb8256ebd903f4c7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256ebd903f4c7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67afe0cc64c9f" /><Relationship Type="http://schemas.openxmlformats.org/officeDocument/2006/relationships/notesSlide" Target="/ppt/notesSlides/notesSlide1.xml" Id="R7b933ae2cdc44d6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61281155c40e1" /><Relationship Type="http://schemas.openxmlformats.org/officeDocument/2006/relationships/notesSlide" Target="/ppt/notesSlides/notesSlide10.xml" Id="R60bf084f162d40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8849ce3d24790" /><Relationship Type="http://schemas.openxmlformats.org/officeDocument/2006/relationships/notesSlide" Target="/ppt/notesSlides/notesSlide2.xml" Id="R064503670de940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6e824007746c2" /><Relationship Type="http://schemas.openxmlformats.org/officeDocument/2006/relationships/image" Target="/ppt/media/image.jpeg" Id="R2597ae34404f4095" /><Relationship Type="http://schemas.openxmlformats.org/officeDocument/2006/relationships/notesSlide" Target="/ppt/notesSlides/notesSlide3.xml" Id="Ref0b2fbb6d9b4b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5e922b76b4f05" /><Relationship Type="http://schemas.openxmlformats.org/officeDocument/2006/relationships/image" Target="/ppt/media/image2.jpeg" Id="R4f5bd5f3f8a44ca5" /><Relationship Type="http://schemas.openxmlformats.org/officeDocument/2006/relationships/notesSlide" Target="/ppt/notesSlides/notesSlide4.xml" Id="Ra9782c862334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fd7eed2444fe5" /><Relationship Type="http://schemas.openxmlformats.org/officeDocument/2006/relationships/image" Target="/ppt/media/image3.jpeg" Id="Rfb4ee4558288472e" /><Relationship Type="http://schemas.openxmlformats.org/officeDocument/2006/relationships/notesSlide" Target="/ppt/notesSlides/notesSlide5.xml" Id="R9a74311018154b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8aef81fd246c7" /><Relationship Type="http://schemas.openxmlformats.org/officeDocument/2006/relationships/image" Target="/ppt/media/image4.jpeg" Id="Reed84fe267774c8d" /><Relationship Type="http://schemas.openxmlformats.org/officeDocument/2006/relationships/notesSlide" Target="/ppt/notesSlides/notesSlide6.xml" Id="R20073835e6fa4d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4bb07044d4ee6" /><Relationship Type="http://schemas.openxmlformats.org/officeDocument/2006/relationships/image" Target="/ppt/media/image5.jpeg" Id="R49b6f511f0114313" /><Relationship Type="http://schemas.openxmlformats.org/officeDocument/2006/relationships/notesSlide" Target="/ppt/notesSlides/notesSlide7.xml" Id="Rb4786a7223324b8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69c2c9634470b" /><Relationship Type="http://schemas.openxmlformats.org/officeDocument/2006/relationships/notesSlide" Target="/ppt/notesSlides/notesSlide8.xml" Id="R08c3ca297fdb41e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639adbc244ac7" /><Relationship Type="http://schemas.openxmlformats.org/officeDocument/2006/relationships/image" Target="/ppt/media/image6.jpeg" Id="Rea75909fe7f24ba8" /><Relationship Type="http://schemas.openxmlformats.org/officeDocument/2006/relationships/notesSlide" Target="/ppt/notesSlides/notesSlide9.xml" Id="R1616d08942c747b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0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FEED5E-C844-443B-81FC-15407F630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3048000" cy="381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E34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A4C3ECA-4337-4EAC-81F8-E927CA020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7FBFC"/>
                </a:solidFill>
              </a:defRPr>
            </a:pPr>
            <a:r>
              <a:rPr sz="1950" b="1">
                <a:solidFill>
                  <a:srgbClr val="F7FBFC"/>
                </a:solidFill>
              </a:rPr>
              <a:t>COSTAPP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0D9E13-72BC-49B3-A9AB-959A7D1DB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325" y="55245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A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C3BAF9-3EBE-461F-895B-EA763E0CE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19200"/>
            <a:ext cx="704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5ABE8"/>
                </a:solidFill>
              </a:defRPr>
            </a:pPr>
            <a:r>
              <a:rPr sz="900" b="1">
                <a:solidFill>
                  <a:srgbClr val="15ABE8"/>
                </a:solidFill>
              </a:rPr>
              <a:t>COMMERCIAL CONTROL FOR LIVE CONSTRUCTION PROJECTS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F2A3501-3304-4063-B5E8-AB4626A85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762125"/>
            <a:ext cx="68580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7FBFC"/>
                </a:solidFill>
              </a:defRPr>
            </a:pPr>
            <a:r>
              <a:rPr sz="3900" b="1">
                <a:solidFill>
                  <a:srgbClr val="F7FBFC"/>
                </a:solidFill>
              </a:rPr>
              <a:t>One project.</a:t>
            </a:r>
          </a:p>
          <a:p xmlns:a="http://schemas.openxmlformats.org/drawingml/2006/main">
            <a:pPr algn="l">
              <a:defRPr sz="3900" b="1">
                <a:solidFill>
                  <a:srgbClr val="F7FBFC"/>
                </a:solidFill>
              </a:defRPr>
            </a:pPr>
            <a:r>
              <a:rPr sz="3900" b="1">
                <a:solidFill>
                  <a:srgbClr val="F7FBFC"/>
                </a:solidFill>
              </a:rPr>
              <a:t>One commercial position.</a:t>
            </a:r>
          </a:p>
          <a:p xmlns:a="http://schemas.openxmlformats.org/drawingml/2006/main">
            <a:pPr algn="l">
              <a:defRPr sz="3900" b="1">
                <a:solidFill>
                  <a:srgbClr val="F7FBFC"/>
                </a:solidFill>
              </a:defRPr>
            </a:pPr>
            <a:r>
              <a:rPr sz="3900" b="1">
                <a:solidFill>
                  <a:srgbClr val="F7FBFC"/>
                </a:solidFill>
              </a:rPr>
              <a:t>One controlled record.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625046D-9642-4AC1-9B61-301B53256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52950"/>
            <a:ext cx="700087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7B8C0"/>
                </a:solidFill>
              </a:defRPr>
            </a:pPr>
            <a:r>
              <a:rPr sz="1575" b="0">
                <a:solidFill>
                  <a:srgbClr val="A7B8C0"/>
                </a:solidFill>
              </a:rPr>
              <a:t>Cost planning, CVR reporting, contractual change, subcontract payments and project communications, connected in one secure workspace.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CA535F-EAB2-412B-A031-03F64A57D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1619250"/>
            <a:ext cx="2714625" cy="3143250"/>
          </a:xfrm>
          <a:prstGeom xmlns:a="http://schemas.openxmlformats.org/drawingml/2006/main" prst="roundRect">
            <a:avLst>
              <a:gd name="adj" fmla="val 2807"/>
            </a:avLst>
          </a:prstGeom>
          <a:solidFill xmlns:a="http://schemas.openxmlformats.org/drawingml/2006/main">
            <a:srgbClr val="0B1D26"/>
          </a:solidFill>
          <a:ln xmlns:a="http://schemas.openxmlformats.org/drawingml/2006/main" w="19050">
            <a:solidFill>
              <a:srgbClr val="15ABE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22743D-7C4E-416C-902F-F66841DE2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09550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7FBFC"/>
                </a:solidFill>
              </a:defRPr>
            </a:pPr>
            <a:r>
              <a:rPr sz="1425" b="1">
                <a:solidFill>
                  <a:srgbClr val="F7FBFC"/>
                </a:solidFill>
              </a:rPr>
              <a:t>COST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9773CA2-2448-4F0A-9106-B4234D8B8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85750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7FBFC"/>
                </a:solidFill>
              </a:defRPr>
            </a:pPr>
            <a:r>
              <a:rPr sz="1425" b="1">
                <a:solidFill>
                  <a:srgbClr val="F7FBFC"/>
                </a:solidFill>
              </a:rPr>
              <a:t>CHANGE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E5F82B-3551-4E31-AEA0-569F8483F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61950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7FBFC"/>
                </a:solidFill>
              </a:defRPr>
            </a:pPr>
            <a:r>
              <a:rPr sz="1425" b="1">
                <a:solidFill>
                  <a:srgbClr val="F7FBFC"/>
                </a:solidFill>
              </a:rPr>
              <a:t>COMMUNICATION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ABC97A9-4118-4C3F-9BD8-9C6ADB66A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609850"/>
            <a:ext cx="1143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A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3CB6265-C46A-4D75-B25B-50E9E1BD6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371850"/>
            <a:ext cx="1143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CD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68226BB-7B13-4BF9-A384-6E5AD77A3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0388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8909A"/>
                </a:solidFill>
              </a:defRPr>
            </a:pPr>
            <a:r>
              <a:rPr sz="825" b="1">
                <a:solidFill>
                  <a:srgbClr val="78909A"/>
                </a:solidFill>
              </a:rPr>
              <a:t>KEVIN MORLEY MCInstCES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E07CC09-3E66-4066-91DC-045BE66EA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57950"/>
            <a:ext cx="857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6C8793"/>
                </a:solidFill>
              </a:defRPr>
            </a:pPr>
            <a:r>
              <a:rPr sz="600" b="1">
                <a:solidFill>
                  <a:srgbClr val="6C8793"/>
                </a:solidFill>
              </a:rPr>
              <a:t>CONTROL THE COST  |  MANAGE THE CHANGE  |  SEE WHERE THE PROJECT FINISHES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54CE2C7-23C8-4328-B23D-777FAD353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419850"/>
            <a:ext cx="1666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15ABE8"/>
                </a:solidFill>
              </a:defRPr>
            </a:pPr>
            <a:r>
              <a:rPr sz="750" b="1">
                <a:solidFill>
                  <a:srgbClr val="15ABE8"/>
                </a:solidFill>
              </a:rPr>
              <a:t>costapp.co.uk</a:t>
            </a:r>
          </a:p>
        </p:txBody>
      </p:sp>
    </p:spTree>
    <p:extLst>
      <p:ext uri="{BB962C8B-B14F-4D97-AF65-F5344CB8AC3E}">
        <p14:creationId xmlns:p14="http://schemas.microsoft.com/office/powerpoint/2010/main" val="134404242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0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CDBF360-2925-4D17-AC5C-2DE5901E8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3048000" cy="381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E34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E3BFA9-7FB8-403F-9884-A4888FBB7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7FBFC"/>
                </a:solidFill>
              </a:defRPr>
            </a:pPr>
            <a:r>
              <a:rPr sz="1950" b="1">
                <a:solidFill>
                  <a:srgbClr val="F7FBFC"/>
                </a:solidFill>
              </a:rPr>
              <a:t>COSTAPP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4C08D97-35FC-496A-974A-FECC6D5A9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325" y="552450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A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A65942-BC7B-44FD-AF88-E88863640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858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ABE8"/>
                </a:solidFill>
              </a:defRPr>
            </a:pPr>
            <a:r>
              <a:rPr sz="975" b="1">
                <a:solidFill>
                  <a:srgbClr val="15ABE8"/>
                </a:solidFill>
              </a:rPr>
              <a:t>TRY COSTAPP ON A LIVE PROJECT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DD321F2-A283-4A6A-A20E-B8AE228CE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09750"/>
            <a:ext cx="7810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7FBFC"/>
                </a:solidFill>
              </a:defRPr>
            </a:pPr>
            <a:r>
              <a:rPr sz="3750" b="1">
                <a:solidFill>
                  <a:srgbClr val="F7FBFC"/>
                </a:solidFill>
              </a:rPr>
              <a:t>See the complete commercial position, before the project surprises you.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2A1BC05-1D19-45B1-84C7-403628D28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33875"/>
            <a:ext cx="7143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7B8C0"/>
                </a:solidFill>
              </a:defRPr>
            </a:pPr>
            <a:r>
              <a:rPr sz="1575" b="0">
                <a:solidFill>
                  <a:srgbClr val="A7B8C0"/>
                </a:solidFill>
              </a:rPr>
              <a:t>Start with one project. Keep your existing controls. Let Costapp connect the cost, change, payments and project record.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D174E2-09B2-4E4D-AAAA-18589AFBF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047875"/>
            <a:ext cx="2857500" cy="180975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0B1D26"/>
          </a:solidFill>
          <a:ln xmlns:a="http://schemas.openxmlformats.org/drawingml/2006/main" w="19050">
            <a:solidFill>
              <a:srgbClr val="15ABE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5A3B80-F933-44CE-80A0-97804CF03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428875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F7FBFC"/>
                </a:solidFill>
              </a:defRPr>
            </a:pPr>
            <a:r>
              <a:rPr sz="2850" b="1">
                <a:solidFill>
                  <a:srgbClr val="F7FBFC"/>
                </a:solidFill>
              </a:rPr>
              <a:t>14 DAYS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1D21E8A-F5A6-4211-8C16-93C9BBAD0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670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5ABE8"/>
                </a:solidFill>
              </a:defRPr>
            </a:pPr>
            <a:r>
              <a:rPr sz="1500" b="1">
                <a:solidFill>
                  <a:srgbClr val="15ABE8"/>
                </a:solidFill>
              </a:rPr>
              <a:t>FREE TRIAL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21936F-8F95-48FD-A433-90D3AEEBA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409575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A7B8C0"/>
                </a:solidFill>
              </a:defRPr>
            </a:pPr>
            <a:r>
              <a:rPr sz="1200" b="0">
                <a:solidFill>
                  <a:srgbClr val="A7B8C0"/>
                </a:solidFill>
              </a:rPr>
              <a:t>£39 per month + VAT after trial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8EF188B-30C7-440B-903E-1B8B62900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0"/>
            <a:ext cx="457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5ABE8"/>
                </a:solidFill>
              </a:defRPr>
            </a:pPr>
            <a:r>
              <a:rPr sz="1500" b="1">
                <a:solidFill>
                  <a:srgbClr val="15ABE8"/>
                </a:solidFill>
              </a:rPr>
              <a:t>START AT COSTAPP.CO.UK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62B9113-5936-4E6D-9565-358E3BCA1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57950"/>
            <a:ext cx="857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6C8793"/>
                </a:solidFill>
              </a:defRPr>
            </a:pPr>
            <a:r>
              <a:rPr sz="600" b="1">
                <a:solidFill>
                  <a:srgbClr val="6C8793"/>
                </a:solidFill>
              </a:rPr>
              <a:t>CONTROL THE COST  |  MANAGE THE CHANGE  |  SEE WHERE THE PROJECT FINISHES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31D2012-B347-49A4-A0F9-A56A98B59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419850"/>
            <a:ext cx="1666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15ABE8"/>
                </a:solidFill>
              </a:defRPr>
            </a:pPr>
            <a:r>
              <a:rPr sz="750" b="1">
                <a:solidFill>
                  <a:srgbClr val="15ABE8"/>
                </a:solidFill>
              </a:rPr>
              <a:t>costapp.co.uk</a:t>
            </a:r>
          </a:p>
        </p:txBody>
      </p:sp>
    </p:spTree>
    <p:extLst>
      <p:ext uri="{BB962C8B-B14F-4D97-AF65-F5344CB8AC3E}">
        <p14:creationId xmlns:p14="http://schemas.microsoft.com/office/powerpoint/2010/main" val="99018864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0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7B5EDF1-DBF5-4444-A96A-FB52CD36A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BFC"/>
                </a:solidFill>
              </a:defRPr>
            </a:pPr>
            <a:r>
              <a:rPr sz="1350" b="1">
                <a:solidFill>
                  <a:srgbClr val="F7FBFC"/>
                </a:solidFill>
              </a:rPr>
              <a:t>COSTAPP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0FF0976-7437-46A3-9040-F3CFBB0F6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238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A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4B06BE-07B0-4967-91D8-DE5A909C9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5ABE8"/>
                </a:solidFill>
              </a:defRPr>
            </a:pPr>
            <a:r>
              <a:rPr sz="750" b="1">
                <a:solidFill>
                  <a:srgbClr val="15ABE8"/>
                </a:solidFill>
              </a:rPr>
              <a:t>THE PROBLEM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63AB70-A2FE-4A0A-89BA-F5EA7D16C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6D432F-3560-4E2A-8C25-EE11BD2DA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333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A7B8C0"/>
                </a:solidFill>
              </a:defRPr>
            </a:pPr>
            <a:r>
              <a:rPr sz="750" b="0">
                <a:solidFill>
                  <a:srgbClr val="A7B8C0"/>
                </a:solidFill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717483-6A83-49D9-9030-66C28C8C8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162050"/>
            <a:ext cx="542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5ABE8"/>
                </a:solidFill>
              </a:defRPr>
            </a:pPr>
            <a:r>
              <a:rPr sz="825" b="1">
                <a:solidFill>
                  <a:srgbClr val="15ABE8"/>
                </a:solidFill>
              </a:rPr>
              <a:t>COMMERCIAL CONTROL IS OFTEN FRAGMENTED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8BF05C-DC16-4702-8FD0-17AC248DC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24000"/>
            <a:ext cx="54292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BFC"/>
                </a:solidFill>
              </a:defRPr>
            </a:pPr>
            <a:r>
              <a:rPr sz="3150" b="1">
                <a:solidFill>
                  <a:srgbClr val="F7FBFC"/>
                </a:solidFill>
              </a:rPr>
              <a:t>A project can have the data, but still lack the complete position.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9F540BB-8110-4DCF-8CB5-53F98C03A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524250"/>
            <a:ext cx="5429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7B8C0"/>
                </a:solidFill>
              </a:defRPr>
            </a:pPr>
            <a:r>
              <a:rPr sz="1350" b="0">
                <a:solidFill>
                  <a:srgbClr val="A7B8C0"/>
                </a:solidFill>
              </a:rPr>
              <a:t>Cost plans, change registers, payment records and formal communications are frequently managed in separate files, inboxes and individual laptops.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2AECD7-8E71-4834-AF54-E72897699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381125"/>
            <a:ext cx="523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5BB45"/>
                </a:solidFill>
              </a:defRPr>
            </a:pPr>
            <a:r>
              <a:rPr sz="825" b="1">
                <a:solidFill>
                  <a:srgbClr val="F5BB45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5E0CD2-8EAE-4172-B2C5-0E1D44A12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13144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BFC"/>
                </a:solidFill>
              </a:defRPr>
            </a:pPr>
            <a:r>
              <a:rPr sz="1650" b="1">
                <a:solidFill>
                  <a:srgbClr val="F7FBFC"/>
                </a:solidFill>
              </a:rPr>
              <a:t>Disconnected records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74A2EDA-3F11-4B8B-BE35-B1D9BFF38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1647825"/>
            <a:ext cx="4095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7B8C0"/>
                </a:solidFill>
              </a:defRPr>
            </a:pPr>
            <a:r>
              <a:rPr sz="1125" b="0">
                <a:solidFill>
                  <a:srgbClr val="A7B8C0"/>
                </a:solidFill>
              </a:rPr>
              <a:t>The cost, change and correspondence position can drift apart.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FCD1E59-7CA8-46DA-B583-B599B32BC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171700"/>
            <a:ext cx="457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5943C06-AE39-4516-9D38-E6DB58AC9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714625"/>
            <a:ext cx="523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5ABE8"/>
                </a:solidFill>
              </a:defRPr>
            </a:pPr>
            <a:r>
              <a:rPr sz="825" b="1">
                <a:solidFill>
                  <a:srgbClr val="15ABE8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EA627B5-4843-431C-B085-19C426E2C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6479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BFC"/>
                </a:solidFill>
              </a:defRPr>
            </a:pPr>
            <a:r>
              <a:rPr sz="1650" b="1">
                <a:solidFill>
                  <a:srgbClr val="F7FBFC"/>
                </a:solidFill>
              </a:rPr>
              <a:t>Manual monthly reporting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6C4F375-1512-43A1-918D-BF3BAF564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981325"/>
            <a:ext cx="4095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7B8C0"/>
                </a:solidFill>
              </a:defRPr>
            </a:pPr>
            <a:r>
              <a:rPr sz="1125" b="0">
                <a:solidFill>
                  <a:srgbClr val="A7B8C0"/>
                </a:solidFill>
              </a:rPr>
              <a:t>QS time is spent rebuilding information that already exists.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479FE0D-1916-4194-B7D7-603310479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05200"/>
            <a:ext cx="457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F0C8068-2242-422C-B2B9-2B200DD83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048125"/>
            <a:ext cx="523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31CDB3"/>
                </a:solidFill>
              </a:defRPr>
            </a:pPr>
            <a:r>
              <a:rPr sz="825" b="1">
                <a:solidFill>
                  <a:srgbClr val="31CDB3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B6B2DCA-BCA5-40DB-932B-F5B8CB807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9814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BFC"/>
                </a:solidFill>
              </a:defRPr>
            </a:pPr>
            <a:r>
              <a:rPr sz="1650" b="1">
                <a:solidFill>
                  <a:srgbClr val="F7FBFC"/>
                </a:solidFill>
              </a:rPr>
              <a:t>Limited director visibility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9271FBE-19AE-452D-952A-7E793071D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314825"/>
            <a:ext cx="4095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7B8C0"/>
                </a:solidFill>
              </a:defRPr>
            </a:pPr>
            <a:r>
              <a:rPr sz="1125" b="0">
                <a:solidFill>
                  <a:srgbClr val="A7B8C0"/>
                </a:solidFill>
              </a:rPr>
              <a:t>The current position is difficult to review without asking the project team.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3B2B98C-F7D9-4998-8C47-DEC287DB8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838700"/>
            <a:ext cx="457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67C9401-42A8-412C-A96A-97D53E4CF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57950"/>
            <a:ext cx="857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6C8793"/>
                </a:solidFill>
              </a:defRPr>
            </a:pPr>
            <a:r>
              <a:rPr sz="600" b="1">
                <a:solidFill>
                  <a:srgbClr val="6C8793"/>
                </a:solidFill>
              </a:rPr>
              <a:t>CONTROL THE COST  |  MANAGE THE CHANGE  |  SEE WHERE THE PROJECT FINISHES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6E3677A-6D89-46C2-86EC-2BC9856ED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419850"/>
            <a:ext cx="1666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15ABE8"/>
                </a:solidFill>
              </a:defRPr>
            </a:pPr>
            <a:r>
              <a:rPr sz="750" b="1">
                <a:solidFill>
                  <a:srgbClr val="15ABE8"/>
                </a:solidFill>
              </a:rPr>
              <a:t>costapp.co.uk</a:t>
            </a:r>
          </a:p>
        </p:txBody>
      </p:sp>
    </p:spTree>
    <p:extLst>
      <p:ext uri="{BB962C8B-B14F-4D97-AF65-F5344CB8AC3E}">
        <p14:creationId xmlns:p14="http://schemas.microsoft.com/office/powerpoint/2010/main" val="101650270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0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4C2FC41-2BB3-43DC-80B0-B625F81D2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BFC"/>
                </a:solidFill>
              </a:defRPr>
            </a:pPr>
            <a:r>
              <a:rPr sz="1350" b="1">
                <a:solidFill>
                  <a:srgbClr val="F7FBFC"/>
                </a:solidFill>
              </a:rPr>
              <a:t>COSTAPP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D67D482-359E-4204-B632-2DB6B90C1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238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A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3E12A7-E6EC-4A4B-A109-B8DB5C6CD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5ABE8"/>
                </a:solidFill>
              </a:defRPr>
            </a:pPr>
            <a:r>
              <a:rPr sz="750" b="1">
                <a:solidFill>
                  <a:srgbClr val="15ABE8"/>
                </a:solidFill>
              </a:rPr>
              <a:t>COST PLANNING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596A3C1-24DA-4E21-9066-488CE42F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B9DB5F-B361-4B04-8D5A-88FDE6672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333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A7B8C0"/>
                </a:solidFill>
              </a:defRPr>
            </a:pPr>
            <a:r>
              <a:rPr sz="750" b="0">
                <a:solidFill>
                  <a:srgbClr val="A7B8C0"/>
                </a:solidFill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C96D26-CFD1-4B20-81CD-37F64BEC6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1620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5ABE8"/>
                </a:solidFill>
              </a:defRPr>
            </a:pPr>
            <a:r>
              <a:rPr sz="825" b="1">
                <a:solidFill>
                  <a:srgbClr val="15ABE8"/>
                </a:solidFill>
              </a:rPr>
              <a:t>A LIVE COMMERCIAL MODEL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3505E3-4286-44BD-A7C4-9B6F76694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24000"/>
            <a:ext cx="44767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7FBFC"/>
                </a:solidFill>
              </a:defRPr>
            </a:pPr>
            <a:r>
              <a:rPr sz="3225" b="1">
                <a:solidFill>
                  <a:srgbClr val="F7FBFC"/>
                </a:solidFill>
              </a:rPr>
              <a:t>Plan every month, then let actual cost replace forecast.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A288B42-B93C-41A9-8240-17AE90169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352800"/>
            <a:ext cx="4476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7B8C0"/>
                </a:solidFill>
              </a:defRPr>
            </a:pPr>
            <a:r>
              <a:rPr sz="1350" b="0">
                <a:solidFill>
                  <a:srgbClr val="A7B8C0"/>
                </a:solidFill>
              </a:rPr>
              <a:t>Costapp holds budget, actual cost, remaining forecast and value in one structured monthly position.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97ae34404f4095"/>
          <a:stretch xmlns:a="http://schemas.openxmlformats.org/drawingml/2006/main"/>
        </p:blipFill>
        <p:spPr>
          <a:xfrm xmlns:a="http://schemas.openxmlformats.org/drawingml/2006/main">
            <a:off x="5476875" y="1659136"/>
            <a:ext cx="6191250" cy="3482578"/>
          </a:xfrm>
          <a:prstGeom xmlns:a="http://schemas.openxmlformats.org/drawingml/2006/main" prst="roundRect">
            <a:avLst>
              <a:gd name="adj" fmla="val 2620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849BEDA-0EA1-466A-B6DB-68E1FCD61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1219200"/>
            <a:ext cx="6191250" cy="4362450"/>
          </a:xfrm>
          <a:prstGeom xmlns:a="http://schemas.openxmlformats.org/drawingml/2006/main" prst="roundRect">
            <a:avLst>
              <a:gd name="adj" fmla="val 1747"/>
            </a:avLst>
          </a:prstGeom>
          <a:noFill xmlns:a="http://schemas.openxmlformats.org/drawingml/2006/main"/>
          <a:ln xmlns:a="http://schemas.openxmlformats.org/drawingml/2006/main" w="19050">
            <a:solidFill>
              <a:srgbClr val="29465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938FE5-BE8F-47E6-984C-BCEEEAEC0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581025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5ABE8"/>
                </a:solidFill>
              </a:defRPr>
            </a:pPr>
            <a:r>
              <a:rPr sz="900" b="1">
                <a:solidFill>
                  <a:srgbClr val="15ABE8"/>
                </a:solidFill>
              </a:rPr>
              <a:t>BUDGET  +  ACTUAL  +  FORECAST  +  VALUE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8809F0D-2F47-4372-A131-7F1627EA8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57950"/>
            <a:ext cx="857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6C8793"/>
                </a:solidFill>
              </a:defRPr>
            </a:pPr>
            <a:r>
              <a:rPr sz="600" b="1">
                <a:solidFill>
                  <a:srgbClr val="6C8793"/>
                </a:solidFill>
              </a:rPr>
              <a:t>CONTROL THE COST  |  MANAGE THE CHANGE  |  SEE WHERE THE PROJECT FINISHES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C740256-9127-47E5-A947-6A148D0BB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419850"/>
            <a:ext cx="1666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15ABE8"/>
                </a:solidFill>
              </a:defRPr>
            </a:pPr>
            <a:r>
              <a:rPr sz="750" b="1">
                <a:solidFill>
                  <a:srgbClr val="15ABE8"/>
                </a:solidFill>
              </a:rPr>
              <a:t>costapp.co.uk</a:t>
            </a:r>
          </a:p>
        </p:txBody>
      </p:sp>
    </p:spTree>
    <p:extLst>
      <p:ext uri="{BB962C8B-B14F-4D97-AF65-F5344CB8AC3E}">
        <p14:creationId xmlns:p14="http://schemas.microsoft.com/office/powerpoint/2010/main" val="1165751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0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1F9F8E-6DA5-484F-9D99-21215EAF3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BFC"/>
                </a:solidFill>
              </a:defRPr>
            </a:pPr>
            <a:r>
              <a:rPr sz="1350" b="1">
                <a:solidFill>
                  <a:srgbClr val="F7FBFC"/>
                </a:solidFill>
              </a:rPr>
              <a:t>COSTAPP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8531811-F31C-494A-BFF3-1096AA39D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238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A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314D27-453B-4336-9E52-010738DCF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5ABE8"/>
                </a:solidFill>
              </a:defRPr>
            </a:pPr>
            <a:r>
              <a:rPr sz="750" b="1">
                <a:solidFill>
                  <a:srgbClr val="15ABE8"/>
                </a:solidFill>
              </a:rPr>
              <a:t>ACTUAL COST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A775A1-CD90-4CEF-9750-45F8E567B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0BFA33B-801D-49FB-AE69-077D1153D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333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A7B8C0"/>
                </a:solidFill>
              </a:defRPr>
            </a:pPr>
            <a:r>
              <a:rPr sz="750" b="0">
                <a:solidFill>
                  <a:srgbClr val="A7B8C0"/>
                </a:solidFill>
              </a:rPr>
              <a:t>04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5bd5f3f8a44ca5"/>
          <a:stretch xmlns:a="http://schemas.openxmlformats.org/drawingml/2006/main"/>
        </p:blipFill>
        <p:spPr>
          <a:xfrm xmlns:a="http://schemas.openxmlformats.org/drawingml/2006/main">
            <a:off x="514350" y="1566267"/>
            <a:ext cx="6572250" cy="3696891"/>
          </a:xfrm>
          <a:prstGeom xmlns:a="http://schemas.openxmlformats.org/drawingml/2006/main" prst="roundRect">
            <a:avLst>
              <a:gd name="adj" fmla="val 2581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275EFF1-8088-496D-94F3-54548FF37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200150"/>
            <a:ext cx="6572250" cy="4429125"/>
          </a:xfrm>
          <a:prstGeom xmlns:a="http://schemas.openxmlformats.org/drawingml/2006/main" prst="roundRect">
            <a:avLst>
              <a:gd name="adj" fmla="val 1720"/>
            </a:avLst>
          </a:prstGeom>
          <a:noFill xmlns:a="http://schemas.openxmlformats.org/drawingml/2006/main"/>
          <a:ln xmlns:a="http://schemas.openxmlformats.org/drawingml/2006/main" w="19050">
            <a:solidFill>
              <a:srgbClr val="29465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C1E80CE-4A5A-4EA0-B80F-F2BC252E6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13335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5ABE8"/>
                </a:solidFill>
              </a:defRPr>
            </a:pPr>
            <a:r>
              <a:rPr sz="825" b="1">
                <a:solidFill>
                  <a:srgbClr val="15ABE8"/>
                </a:solidFill>
              </a:rPr>
              <a:t>STRUCTURED COMMERCIAL DATA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F943216-5520-4C5C-85BC-85F18926C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1695450"/>
            <a:ext cx="3810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7FBFC"/>
                </a:solidFill>
              </a:defRPr>
            </a:pPr>
            <a:r>
              <a:rPr sz="2700" b="1">
                <a:solidFill>
                  <a:srgbClr val="F7FBFC"/>
                </a:solidFill>
              </a:rPr>
              <a:t>Turn the contractor's cost export into the Schedule of Cost Components.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18F248-875C-44E7-8FF0-0F5286D9E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619500"/>
            <a:ext cx="3810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7B8C0"/>
                </a:solidFill>
              </a:defRPr>
            </a:pPr>
            <a:r>
              <a:rPr sz="1350" b="0">
                <a:solidFill>
                  <a:srgbClr val="A7B8C0"/>
                </a:solidFill>
              </a:rPr>
              <a:t>Upload the monthly cost file, validate the totals and place actual cost into the correct commercial structure, without rebuilding the ledger by hand.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F88C76-FB80-4935-99DC-9C33418A5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57950"/>
            <a:ext cx="857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6C8793"/>
                </a:solidFill>
              </a:defRPr>
            </a:pPr>
            <a:r>
              <a:rPr sz="600" b="1">
                <a:solidFill>
                  <a:srgbClr val="6C8793"/>
                </a:solidFill>
              </a:rPr>
              <a:t>CONTROL THE COST  |  MANAGE THE CHANGE  |  SEE WHERE THE PROJECT FINISHES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83181D7-A0D5-47E2-81A9-70826AE84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419850"/>
            <a:ext cx="1666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15ABE8"/>
                </a:solidFill>
              </a:defRPr>
            </a:pPr>
            <a:r>
              <a:rPr sz="750" b="1">
                <a:solidFill>
                  <a:srgbClr val="15ABE8"/>
                </a:solidFill>
              </a:rPr>
              <a:t>costapp.co.uk</a:t>
            </a:r>
          </a:p>
        </p:txBody>
      </p:sp>
    </p:spTree>
    <p:extLst>
      <p:ext uri="{BB962C8B-B14F-4D97-AF65-F5344CB8AC3E}">
        <p14:creationId xmlns:p14="http://schemas.microsoft.com/office/powerpoint/2010/main" val="210597979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0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F5D743-4160-4E3B-8449-4A5E38CCC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BFC"/>
                </a:solidFill>
              </a:defRPr>
            </a:pPr>
            <a:r>
              <a:rPr sz="1350" b="1">
                <a:solidFill>
                  <a:srgbClr val="F7FBFC"/>
                </a:solidFill>
              </a:rPr>
              <a:t>COSTAPP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89AC569-DD2E-49BC-B8BD-BB7823A94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238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A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ED98B1-DA73-4417-967B-25B266136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5ABE8"/>
                </a:solidFill>
              </a:defRPr>
            </a:pPr>
            <a:r>
              <a:rPr sz="750" b="1">
                <a:solidFill>
                  <a:srgbClr val="15ABE8"/>
                </a:solidFill>
              </a:rPr>
              <a:t>CVR AND REPORTING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34E1C4-AA7B-4269-B9AA-6C97AB61B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BEFD6C-9BA9-472B-86A1-7B081F0F8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333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A7B8C0"/>
                </a:solidFill>
              </a:defRPr>
            </a:pPr>
            <a:r>
              <a:rPr sz="750" b="0">
                <a:solidFill>
                  <a:srgbClr val="A7B8C0"/>
                </a:solidFill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1D25C83-E9DD-4BF7-97E5-BAD25686A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16205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5ABE8"/>
                </a:solidFill>
              </a:defRPr>
            </a:pPr>
            <a:r>
              <a:rPr sz="825" b="1">
                <a:solidFill>
                  <a:srgbClr val="15ABE8"/>
                </a:solidFill>
              </a:rPr>
              <a:t>DIRECTOR-READY VISIBILITY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A994FC-5A6D-412E-A526-3C8645248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24000"/>
            <a:ext cx="4762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BFC"/>
                </a:solidFill>
              </a:defRPr>
            </a:pPr>
            <a:r>
              <a:rPr sz="3150" b="1">
                <a:solidFill>
                  <a:srgbClr val="F7FBFC"/>
                </a:solidFill>
              </a:rPr>
              <a:t>The monthly position becomes a complete CVR story.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77A6E2-0628-4B3A-BFC5-D7025D1DE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314700"/>
            <a:ext cx="476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7B8C0"/>
                </a:solidFill>
              </a:defRPr>
            </a:pPr>
            <a:r>
              <a:rPr sz="1350" b="0">
                <a:solidFill>
                  <a:srgbClr val="A7B8C0"/>
                </a:solidFill>
              </a:rPr>
              <a:t>Costapp brings turnover, cost, margin, forecast movement, cost movement narrative, cashflow and quarterly performance into a consistent review.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4ee4558288472e"/>
          <a:stretch xmlns:a="http://schemas.openxmlformats.org/drawingml/2006/main"/>
        </p:blipFill>
        <p:spPr>
          <a:xfrm xmlns:a="http://schemas.openxmlformats.org/drawingml/2006/main">
            <a:off x="5476875" y="1668661"/>
            <a:ext cx="6191250" cy="3482578"/>
          </a:xfrm>
          <a:prstGeom xmlns:a="http://schemas.openxmlformats.org/drawingml/2006/main" prst="roundRect">
            <a:avLst>
              <a:gd name="adj" fmla="val 2655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96D1E8-7F28-4AAC-A3AD-D4DEA70A3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1257300"/>
            <a:ext cx="6191250" cy="4305300"/>
          </a:xfrm>
          <a:prstGeom xmlns:a="http://schemas.openxmlformats.org/drawingml/2006/main" prst="roundRect">
            <a:avLst>
              <a:gd name="adj" fmla="val 1770"/>
            </a:avLst>
          </a:prstGeom>
          <a:noFill xmlns:a="http://schemas.openxmlformats.org/drawingml/2006/main"/>
          <a:ln xmlns:a="http://schemas.openxmlformats.org/drawingml/2006/main" w="19050">
            <a:solidFill>
              <a:srgbClr val="29465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91DF333-4A96-4A1D-B109-53543FA67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581025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5ABE8"/>
                </a:solidFill>
              </a:defRPr>
            </a:pPr>
            <a:r>
              <a:rPr sz="900" b="1">
                <a:solidFill>
                  <a:srgbClr val="15ABE8"/>
                </a:solidFill>
              </a:rPr>
              <a:t>AI-ASSISTED CVR POPULATION AND NARRATIVE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35DAC4-E487-4FA8-A90E-58564B9FA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57950"/>
            <a:ext cx="857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6C8793"/>
                </a:solidFill>
              </a:defRPr>
            </a:pPr>
            <a:r>
              <a:rPr sz="600" b="1">
                <a:solidFill>
                  <a:srgbClr val="6C8793"/>
                </a:solidFill>
              </a:rPr>
              <a:t>CONTROL THE COST  |  MANAGE THE CHANGE  |  SEE WHERE THE PROJECT FINISHES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5F2D2EE-7FAB-4BE9-B513-BC9441046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419850"/>
            <a:ext cx="1666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15ABE8"/>
                </a:solidFill>
              </a:defRPr>
            </a:pPr>
            <a:r>
              <a:rPr sz="750" b="1">
                <a:solidFill>
                  <a:srgbClr val="15ABE8"/>
                </a:solidFill>
              </a:rPr>
              <a:t>costapp.co.uk</a:t>
            </a:r>
          </a:p>
        </p:txBody>
      </p:sp>
    </p:spTree>
    <p:extLst>
      <p:ext uri="{BB962C8B-B14F-4D97-AF65-F5344CB8AC3E}">
        <p14:creationId xmlns:p14="http://schemas.microsoft.com/office/powerpoint/2010/main" val="143654127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0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D8AE199-E3BE-48C8-B234-BD5AD0280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BFC"/>
                </a:solidFill>
              </a:defRPr>
            </a:pPr>
            <a:r>
              <a:rPr sz="1350" b="1">
                <a:solidFill>
                  <a:srgbClr val="F7FBFC"/>
                </a:solidFill>
              </a:rPr>
              <a:t>COSTAPP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805D654-2583-45A9-84E8-F412451BE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238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A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CA330D-2EA6-4C82-A611-6A2BB0BA5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5ABE8"/>
                </a:solidFill>
              </a:defRPr>
            </a:pPr>
            <a:r>
              <a:rPr sz="750" b="1">
                <a:solidFill>
                  <a:srgbClr val="15ABE8"/>
                </a:solidFill>
              </a:rPr>
              <a:t>CONTRACTUAL CHANGE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DED6A6-BCF0-42C0-9D8A-AFCA80240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E5EA6C-A05D-45A7-B6AF-AFA38ABE5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333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A7B8C0"/>
                </a:solidFill>
              </a:defRPr>
            </a:pPr>
            <a:r>
              <a:rPr sz="750" b="0">
                <a:solidFill>
                  <a:srgbClr val="A7B8C0"/>
                </a:solidFill>
              </a:rPr>
              <a:t>06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d84fe267774c8d"/>
          <a:stretch xmlns:a="http://schemas.openxmlformats.org/drawingml/2006/main"/>
        </p:blipFill>
        <p:spPr>
          <a:xfrm xmlns:a="http://schemas.openxmlformats.org/drawingml/2006/main">
            <a:off x="514350" y="1677293"/>
            <a:ext cx="6143625" cy="3455789"/>
          </a:xfrm>
          <a:prstGeom xmlns:a="http://schemas.openxmlformats.org/drawingml/2006/main" prst="roundRect">
            <a:avLst>
              <a:gd name="adj" fmla="val 2637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ADF17A-9209-421B-A37B-8E1D1D9BA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238250"/>
            <a:ext cx="6143625" cy="4333875"/>
          </a:xfrm>
          <a:prstGeom xmlns:a="http://schemas.openxmlformats.org/drawingml/2006/main" prst="roundRect">
            <a:avLst>
              <a:gd name="adj" fmla="val 1758"/>
            </a:avLst>
          </a:prstGeom>
          <a:noFill xmlns:a="http://schemas.openxmlformats.org/drawingml/2006/main"/>
          <a:ln xmlns:a="http://schemas.openxmlformats.org/drawingml/2006/main" w="19050">
            <a:solidFill>
              <a:srgbClr val="29465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298A86-403D-43EB-8396-B7ABAF5D6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1333500"/>
            <a:ext cx="423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31CDB3"/>
                </a:solidFill>
              </a:defRPr>
            </a:pPr>
            <a:r>
              <a:rPr sz="825" b="1">
                <a:solidFill>
                  <a:srgbClr val="31CDB3"/>
                </a:solidFill>
              </a:rPr>
              <a:t>BOTH CONTRACTING PARTIES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5AA354-D32E-4EAE-9B0F-978E42CC0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1695450"/>
            <a:ext cx="4238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BFC"/>
                </a:solidFill>
              </a:defRPr>
            </a:pPr>
            <a:r>
              <a:rPr sz="2850" b="1">
                <a:solidFill>
                  <a:srgbClr val="F7FBFC"/>
                </a:solidFill>
              </a:rPr>
              <a:t>Early Warnings and Compensation Events move in both directions.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A3360DD-2FE3-4CA2-8425-240D7B100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3714750"/>
            <a:ext cx="423862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7B8C0"/>
                </a:solidFill>
              </a:defRPr>
            </a:pPr>
            <a:r>
              <a:rPr sz="1350" b="0">
                <a:solidFill>
                  <a:srgbClr val="A7B8C0"/>
                </a:solidFill>
              </a:rPr>
              <a:t>Contractor and subcontractor teams work from the same project, with the correct notices, replies, quotations, assessments and implementation actions shown to each party.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52CC147-3D1B-4CA7-A6B5-F4CC792A1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57950"/>
            <a:ext cx="857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6C8793"/>
                </a:solidFill>
              </a:defRPr>
            </a:pPr>
            <a:r>
              <a:rPr sz="600" b="1">
                <a:solidFill>
                  <a:srgbClr val="6C8793"/>
                </a:solidFill>
              </a:rPr>
              <a:t>CONTROL THE COST  |  MANAGE THE CHANGE  |  SEE WHERE THE PROJECT FINISHES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EF003F-28CB-4C4E-924D-13828C518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419850"/>
            <a:ext cx="1666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15ABE8"/>
                </a:solidFill>
              </a:defRPr>
            </a:pPr>
            <a:r>
              <a:rPr sz="750" b="1">
                <a:solidFill>
                  <a:srgbClr val="15ABE8"/>
                </a:solidFill>
              </a:rPr>
              <a:t>costapp.co.uk</a:t>
            </a:r>
          </a:p>
        </p:txBody>
      </p:sp>
    </p:spTree>
    <p:extLst>
      <p:ext uri="{BB962C8B-B14F-4D97-AF65-F5344CB8AC3E}">
        <p14:creationId xmlns:p14="http://schemas.microsoft.com/office/powerpoint/2010/main" val="50758871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0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6459CC-0809-4F5C-A088-7C80F5896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BFC"/>
                </a:solidFill>
              </a:defRPr>
            </a:pPr>
            <a:r>
              <a:rPr sz="1350" b="1">
                <a:solidFill>
                  <a:srgbClr val="F7FBFC"/>
                </a:solidFill>
              </a:rPr>
              <a:t>COSTAPP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8B9C14-2CCF-46E2-ADC1-7115C2E47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238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A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0F1FEA4-19DC-4FCE-B38F-46A4FFA6D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5ABE8"/>
                </a:solidFill>
              </a:defRPr>
            </a:pPr>
            <a:r>
              <a:rPr sz="750" b="1">
                <a:solidFill>
                  <a:srgbClr val="15ABE8"/>
                </a:solidFill>
              </a:rPr>
              <a:t>PROJECT COMMUNICATIONS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7ECACF-FA44-4364-B1EC-68138AEB1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5B9931-C0EB-406F-B241-C4D698EB4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333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A7B8C0"/>
                </a:solidFill>
              </a:defRPr>
            </a:pPr>
            <a:r>
              <a:rPr sz="750" b="0">
                <a:solidFill>
                  <a:srgbClr val="A7B8C0"/>
                </a:solidFill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43EC537-8658-4DB2-85C6-4CA93DD58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16205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31CDB3"/>
                </a:solidFill>
              </a:defRPr>
            </a:pPr>
            <a:r>
              <a:rPr sz="825" b="1">
                <a:solidFill>
                  <a:srgbClr val="31CDB3"/>
                </a:solidFill>
              </a:rPr>
              <a:t>COMPLETE PROJECT RECORDS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1491B8-806E-4E15-956C-E8010CC92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24000"/>
            <a:ext cx="4762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7FBFC"/>
                </a:solidFill>
              </a:defRPr>
            </a:pPr>
            <a:r>
              <a:rPr sz="3000" b="1">
                <a:solidFill>
                  <a:srgbClr val="F7FBFC"/>
                </a:solidFill>
              </a:rPr>
              <a:t>Formal correspondence stays separate, searchable and connected.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99312E-D1CB-4DD5-9DAD-0A887B351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590925"/>
            <a:ext cx="476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7B8C0"/>
                </a:solidFill>
              </a:defRPr>
            </a:pPr>
            <a:r>
              <a:rPr sz="1350" b="0">
                <a:solidFill>
                  <a:srgbClr val="A7B8C0"/>
                </a:solidFill>
              </a:rPr>
              <a:t>Letters and factual records that sit outside the EWN and Compensation Event processes receive a permanent number, secure issue record, replies, attachments and audit history.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b6f511f0114313"/>
          <a:stretch xmlns:a="http://schemas.openxmlformats.org/drawingml/2006/main"/>
        </p:blipFill>
        <p:spPr>
          <a:xfrm xmlns:a="http://schemas.openxmlformats.org/drawingml/2006/main">
            <a:off x="5619750" y="1699320"/>
            <a:ext cx="6048375" cy="3402211"/>
          </a:xfrm>
          <a:prstGeom xmlns:a="http://schemas.openxmlformats.org/drawingml/2006/main" prst="roundRect">
            <a:avLst>
              <a:gd name="adj" fmla="val 2667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9C8764-96F6-48ED-80C0-1A39447B7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1257300"/>
            <a:ext cx="6048375" cy="4286250"/>
          </a:xfrm>
          <a:prstGeom xmlns:a="http://schemas.openxmlformats.org/drawingml/2006/main" prst="roundRect">
            <a:avLst>
              <a:gd name="adj" fmla="val 1778"/>
            </a:avLst>
          </a:prstGeom>
          <a:noFill xmlns:a="http://schemas.openxmlformats.org/drawingml/2006/main"/>
          <a:ln xmlns:a="http://schemas.openxmlformats.org/drawingml/2006/main" w="19050">
            <a:solidFill>
              <a:srgbClr val="29465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A48A20-F609-48A0-939F-0498DCC5F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57950"/>
            <a:ext cx="857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6C8793"/>
                </a:solidFill>
              </a:defRPr>
            </a:pPr>
            <a:r>
              <a:rPr sz="600" b="1">
                <a:solidFill>
                  <a:srgbClr val="6C8793"/>
                </a:solidFill>
              </a:rPr>
              <a:t>CONTROL THE COST  |  MANAGE THE CHANGE  |  SEE WHERE THE PROJECT FINISHES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CF5DFF-1844-49FC-800B-75F093BB6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419850"/>
            <a:ext cx="1666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15ABE8"/>
                </a:solidFill>
              </a:defRPr>
            </a:pPr>
            <a:r>
              <a:rPr sz="750" b="1">
                <a:solidFill>
                  <a:srgbClr val="15ABE8"/>
                </a:solidFill>
              </a:rPr>
              <a:t>costapp.co.uk</a:t>
            </a:r>
          </a:p>
        </p:txBody>
      </p:sp>
    </p:spTree>
    <p:extLst>
      <p:ext uri="{BB962C8B-B14F-4D97-AF65-F5344CB8AC3E}">
        <p14:creationId xmlns:p14="http://schemas.microsoft.com/office/powerpoint/2010/main" val="30200389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0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AE08845-4BB2-46C2-9572-7F5469598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BFC"/>
                </a:solidFill>
              </a:defRPr>
            </a:pPr>
            <a:r>
              <a:rPr sz="1350" b="1">
                <a:solidFill>
                  <a:srgbClr val="F7FBFC"/>
                </a:solidFill>
              </a:rPr>
              <a:t>COSTAPP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8A1769E-FC7B-490D-9CBC-279ADAAB2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238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A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FC0B62B-534E-4746-B34B-8577FD71D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5ABE8"/>
                </a:solidFill>
              </a:defRPr>
            </a:pPr>
            <a:r>
              <a:rPr sz="750" b="1">
                <a:solidFill>
                  <a:srgbClr val="15ABE8"/>
                </a:solidFill>
              </a:rPr>
              <a:t>SUBCONTRACT PAYMENTS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A1F7F6-90EE-423D-BD26-75FC2A4BB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44B6BBD-F0F3-4AA7-8A43-FE2E98E32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333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A7B8C0"/>
                </a:solidFill>
              </a:defRPr>
            </a:pPr>
            <a:r>
              <a:rPr sz="750" b="0">
                <a:solidFill>
                  <a:srgbClr val="A7B8C0"/>
                </a:solidFill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7B1037-B095-4F85-92DD-5BB0EFB96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66875"/>
            <a:ext cx="2667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BFC"/>
                </a:solidFill>
              </a:defRPr>
            </a:pPr>
            <a:r>
              <a:rPr sz="2100" b="1">
                <a:solidFill>
                  <a:srgbClr val="F7FBFC"/>
                </a:solidFill>
              </a:rPr>
              <a:t>APPLICATION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1B1AF3-42C4-4DDA-9532-C98FFEDAA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4095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BFC"/>
                </a:solidFill>
              </a:defRPr>
            </a:pPr>
            <a:r>
              <a:rPr sz="2100" b="1">
                <a:solidFill>
                  <a:srgbClr val="F7FBFC"/>
                </a:solidFill>
              </a:rPr>
              <a:t>PAYMENT CERTIFICATE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599622-AAC2-4210-A591-88566F9AD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19625"/>
            <a:ext cx="3619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BFC"/>
                </a:solidFill>
              </a:defRPr>
            </a:pPr>
            <a:r>
              <a:rPr sz="2100" b="1">
                <a:solidFill>
                  <a:srgbClr val="F7FBFC"/>
                </a:solidFill>
              </a:rPr>
              <a:t>COST PLAN LIABILITY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70F63F-0D98-44E7-8688-A0CF131E2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2238375"/>
            <a:ext cx="2857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A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13981CD-2AD7-4411-A16E-F4A901AB1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714750"/>
            <a:ext cx="2857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CD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E876BB-FDFD-4A1C-88A1-8F7B38C17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1428750"/>
            <a:ext cx="519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5ABE8"/>
                </a:solidFill>
              </a:defRPr>
            </a:pPr>
            <a:r>
              <a:rPr sz="825" b="1">
                <a:solidFill>
                  <a:srgbClr val="15ABE8"/>
                </a:solidFill>
              </a:rPr>
              <a:t>PAYMENT CONTROL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8221900-B625-45CC-8EA4-A073680A8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1790700"/>
            <a:ext cx="5191125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7FBFC"/>
                </a:solidFill>
              </a:defRPr>
            </a:pPr>
            <a:r>
              <a:rPr sz="3225" b="1">
                <a:solidFill>
                  <a:srgbClr val="F7FBFC"/>
                </a:solidFill>
              </a:rPr>
              <a:t>The subcontract payment cycle feeds the commercial position.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E054B75-65BF-43D8-9247-A35086865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3790950"/>
            <a:ext cx="519112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7B8C0"/>
                </a:solidFill>
              </a:defRPr>
            </a:pPr>
            <a:r>
              <a:rPr sz="1350" b="0">
                <a:solidFill>
                  <a:srgbClr val="A7B8C0"/>
                </a:solidFill>
              </a:rPr>
              <a:t>Applications for Payment and contractor payment certificates remain on record, with due dates, issue dates and monthly liability available to the QS for review and amendment.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B6F811-CF70-42B5-B832-4CFC66387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57950"/>
            <a:ext cx="857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6C8793"/>
                </a:solidFill>
              </a:defRPr>
            </a:pPr>
            <a:r>
              <a:rPr sz="600" b="1">
                <a:solidFill>
                  <a:srgbClr val="6C8793"/>
                </a:solidFill>
              </a:rPr>
              <a:t>CONTROL THE COST  |  MANAGE THE CHANGE  |  SEE WHERE THE PROJECT FINISHES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2A939E-B9E2-4847-B731-7BAF34FE5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419850"/>
            <a:ext cx="1666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15ABE8"/>
                </a:solidFill>
              </a:defRPr>
            </a:pPr>
            <a:r>
              <a:rPr sz="750" b="1">
                <a:solidFill>
                  <a:srgbClr val="15ABE8"/>
                </a:solidFill>
              </a:rPr>
              <a:t>costapp.co.uk</a:t>
            </a:r>
          </a:p>
        </p:txBody>
      </p:sp>
    </p:spTree>
    <p:extLst>
      <p:ext uri="{BB962C8B-B14F-4D97-AF65-F5344CB8AC3E}">
        <p14:creationId xmlns:p14="http://schemas.microsoft.com/office/powerpoint/2010/main" val="50253315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0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7AAB65-4A81-4C4A-9D7E-DD3EB140F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67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BFC"/>
                </a:solidFill>
              </a:defRPr>
            </a:pPr>
            <a:r>
              <a:rPr sz="1350" b="1">
                <a:solidFill>
                  <a:srgbClr val="F7FBFC"/>
                </a:solidFill>
              </a:rPr>
              <a:t>COSTAPP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680DAB-E312-4F75-AB82-8D5093386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238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A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50940E-5BD6-40BB-9318-8B9AEFF5D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524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5ABE8"/>
                </a:solidFill>
              </a:defRPr>
            </a:pPr>
            <a:r>
              <a:rPr sz="750" b="1">
                <a:solidFill>
                  <a:srgbClr val="15ABE8"/>
                </a:solidFill>
              </a:rPr>
              <a:t>CONTROLLED WORKSPACE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54C570A-E8AE-4B9A-8AB3-C3F6EB58A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38200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6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184863-DE7C-4958-B9BD-12C8D2886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333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A7B8C0"/>
                </a:solidFill>
              </a:defRPr>
            </a:pPr>
            <a:r>
              <a:rPr sz="750" b="0">
                <a:solidFill>
                  <a:srgbClr val="A7B8C0"/>
                </a:solidFill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639D0D8-9BFF-47DD-9AA9-23EBA7A2D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162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5ABE8"/>
                </a:solidFill>
              </a:defRPr>
            </a:pPr>
            <a:r>
              <a:rPr sz="825" b="1">
                <a:solidFill>
                  <a:srgbClr val="15ABE8"/>
                </a:solidFill>
              </a:rPr>
              <a:t>ONE PROJECT, EVERY MODULE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2CAF3C5-63BB-484F-9CF9-4564AE049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24000"/>
            <a:ext cx="49530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75" b="1">
                <a:solidFill>
                  <a:srgbClr val="F7FBFC"/>
                </a:solidFill>
              </a:defRPr>
            </a:pPr>
            <a:r>
              <a:rPr sz="3075" b="1">
                <a:solidFill>
                  <a:srgbClr val="F7FBFC"/>
                </a:solidFill>
              </a:rPr>
              <a:t>The commercial record stays central, with access controlled by role.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0AD316-4252-425E-B406-3C739751C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0"/>
            <a:ext cx="4953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7B8C0"/>
                </a:solidFill>
              </a:defRPr>
            </a:pPr>
            <a:r>
              <a:rPr sz="1350" b="0">
                <a:solidFill>
                  <a:srgbClr val="A7B8C0"/>
                </a:solidFill>
              </a:rPr>
              <a:t>Directors can review the position remotely. Project teams contribute within their permissions. Contractor and subcontractor records remain with the correct contract and package.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75909fe7f24ba8"/>
          <a:stretch xmlns:a="http://schemas.openxmlformats.org/drawingml/2006/main"/>
        </p:blipFill>
        <p:spPr>
          <a:xfrm xmlns:a="http://schemas.openxmlformats.org/drawingml/2006/main">
            <a:off x="5810250" y="1752898"/>
            <a:ext cx="5857875" cy="3295055"/>
          </a:xfrm>
          <a:prstGeom xmlns:a="http://schemas.openxmlformats.org/drawingml/2006/main" prst="roundRect">
            <a:avLst>
              <a:gd name="adj" fmla="val 2667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302C2F-F047-4A7F-A66F-731061746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257300"/>
            <a:ext cx="5857875" cy="4286250"/>
          </a:xfrm>
          <a:prstGeom xmlns:a="http://schemas.openxmlformats.org/drawingml/2006/main" prst="roundRect">
            <a:avLst>
              <a:gd name="adj" fmla="val 1778"/>
            </a:avLst>
          </a:prstGeom>
          <a:noFill xmlns:a="http://schemas.openxmlformats.org/drawingml/2006/main"/>
          <a:ln xmlns:a="http://schemas.openxmlformats.org/drawingml/2006/main" w="19050">
            <a:solidFill>
              <a:srgbClr val="29465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088F36-8A8A-463F-AF0F-7AFFC7CF5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5810250"/>
            <a:ext cx="5857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31CDB3"/>
                </a:solidFill>
              </a:defRPr>
            </a:pPr>
            <a:r>
              <a:rPr sz="900" b="1">
                <a:solidFill>
                  <a:srgbClr val="31CDB3"/>
                </a:solidFill>
              </a:rPr>
              <a:t>CENTRALISED  |  PERMISSIONED  |  TIMESTAMPED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6EEADC-6397-4492-B2C5-B36CB0E7D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57950"/>
            <a:ext cx="857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6C8793"/>
                </a:solidFill>
              </a:defRPr>
            </a:pPr>
            <a:r>
              <a:rPr sz="600" b="1">
                <a:solidFill>
                  <a:srgbClr val="6C8793"/>
                </a:solidFill>
              </a:rPr>
              <a:t>CONTROL THE COST  |  MANAGE THE CHANGE  |  SEE WHERE THE PROJECT FINISHES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953802A-603E-45F8-A709-BE069405E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419850"/>
            <a:ext cx="1666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15ABE8"/>
                </a:solidFill>
              </a:defRPr>
            </a:pPr>
            <a:r>
              <a:rPr sz="750" b="1">
                <a:solidFill>
                  <a:srgbClr val="15ABE8"/>
                </a:solidFill>
              </a:rPr>
              <a:t>costapp.co.uk</a:t>
            </a:r>
          </a:p>
        </p:txBody>
      </p:sp>
    </p:spTree>
    <p:extLst>
      <p:ext uri="{BB962C8B-B14F-4D97-AF65-F5344CB8AC3E}">
        <p14:creationId xmlns:p14="http://schemas.microsoft.com/office/powerpoint/2010/main" val="34747423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2026-08-28T08:56:25.2600000Z</dcterms:created>
  <dcterms:modified xsi:type="dcterms:W3CDTF">2026-08-28T08:56:25.2600000Z</dcterms:modified>
</coreProperties>
</file>